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75" r:id="rId6"/>
    <p:sldId id="277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471DC-03AF-4355-92B2-BE0E322B984A}" type="datetimeFigureOut">
              <a:rPr lang="ru-RU" smtClean="0"/>
              <a:pPr/>
              <a:t>чт 03.04.25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1EF60-5756-4AB8-88EE-E34651326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5283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Оксид кальция </a:t>
            </a:r>
            <a:r>
              <a:rPr lang="en-US" dirty="0" smtClean="0"/>
              <a:t>https://yandex.ru/images/search?from=tabbar&amp;text=%D0%BE%D0%BA%D1%81%D0%B8%D0%B4%20%D0%BA%D0%B0%D0%BB%D1%8C%D1%86%D0%B8%D1%8F&amp;lr=2&amp;pos=26&amp;img_url=http%3A%2F%2Fumeks.ru%2Fupload%2Fiblock%2F675%2F675aef242b5d77cf87c901f39a8312d8.jpg&amp;rpt=simage</a:t>
            </a:r>
            <a:endParaRPr lang="ru-RU" dirty="0" smtClean="0"/>
          </a:p>
          <a:p>
            <a:r>
              <a:rPr lang="ru-RU" dirty="0" smtClean="0"/>
              <a:t>Вода</a:t>
            </a:r>
            <a:r>
              <a:rPr lang="ru-RU" baseline="0" dirty="0" smtClean="0"/>
              <a:t> </a:t>
            </a:r>
            <a:r>
              <a:rPr lang="en-US" baseline="0" dirty="0" smtClean="0"/>
              <a:t>https://i.mycdn.me/i?r=AEHujHvw2RjEbemUCNEorZbxYpb_p_9AcN2FmGik64Krke2wb65DiJkOOJm0AWsXCX57Zi9s0CiBOSDmbngC-I-k&amp;amp;fn=external_8</a:t>
            </a:r>
            <a:endParaRPr lang="ru-RU" baseline="0" dirty="0" smtClean="0"/>
          </a:p>
          <a:p>
            <a:r>
              <a:rPr lang="ru-RU" baseline="0" dirty="0" smtClean="0"/>
              <a:t>Оксид азота 4 </a:t>
            </a:r>
            <a:r>
              <a:rPr lang="en-US" baseline="0" smtClean="0"/>
              <a:t>https://yandex.ru/images/search?nomisspell=1&amp;text=%D0%BE%D0%BA%D1%81%D0%B8%D0%B4%20%D0%B0%D0%B7%D0%BE%D1%82%D0%B0%20%D1%84%D0%B8%D0%B7%D0%B8%D1%87%D0%B5%D1%81%D0%BA%D0%B8%D0%B5%20%D1%81%D0%B2%D0%BE%D0%B9%D1%81%D1%82%D0%B2%D0%B0&amp;source=related-query-serp&amp;from=tabbar&amp;p=7&amp;pos=312&amp;rpt=simage&amp;img_url=http%3A%2F%2Fmyslide.ru%2Fdocuments_3%2Fcadd2fbfa1282cc4817fd4c687dcbaf2%2Fimg4.jpg&amp;lr=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1EF60-5756-4AB8-88EE-E346513263E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чт 03.04.25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linda6035.ucoz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500166" y="142852"/>
            <a:ext cx="7500990" cy="6572296"/>
          </a:xfrm>
          <a:prstGeom prst="rect">
            <a:avLst/>
          </a:prstGeom>
          <a:blipFill>
            <a:blip r:embed="rId13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42844" y="142852"/>
            <a:ext cx="1214446" cy="6572296"/>
          </a:xfrm>
          <a:prstGeom prst="rect">
            <a:avLst/>
          </a:prstGeom>
          <a:blipFill>
            <a:blip r:embed="rId13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40" name="Рисунок 39" descr="0_b4102_1793a431_S.png"/>
          <p:cNvPicPr>
            <a:picLocks noChangeAspect="1"/>
          </p:cNvPicPr>
          <p:nvPr/>
        </p:nvPicPr>
        <p:blipFill>
          <a:blip r:embed="rId14" cstate="email"/>
          <a:stretch>
            <a:fillRect/>
          </a:stretch>
        </p:blipFill>
        <p:spPr>
          <a:xfrm>
            <a:off x="214282" y="3071810"/>
            <a:ext cx="522290" cy="45613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2844" y="6500834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5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img-fotki.yandex.ru/get/9299/134091466.f5/0_d4d6e_ccd0a668_S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 flipH="1">
            <a:off x="285720" y="5072074"/>
            <a:ext cx="1009650" cy="1428750"/>
          </a:xfrm>
          <a:prstGeom prst="rect">
            <a:avLst/>
          </a:prstGeom>
          <a:noFill/>
        </p:spPr>
      </p:pic>
      <p:pic>
        <p:nvPicPr>
          <p:cNvPr id="17412" name="Picture 4" descr="http://img-fotki.yandex.ru/get/6613/134091466.a/0_8eae3_6ea58e84_S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85720" y="1500174"/>
            <a:ext cx="1071570" cy="1190633"/>
          </a:xfrm>
          <a:prstGeom prst="rect">
            <a:avLst/>
          </a:prstGeom>
          <a:noFill/>
        </p:spPr>
      </p:pic>
      <p:pic>
        <p:nvPicPr>
          <p:cNvPr id="17414" name="Picture 6" descr="http://img-fotki.yandex.ru/get/9300/134091466.c5/0_c98b9_19d24419_S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142844" y="0"/>
            <a:ext cx="1214446" cy="1214446"/>
          </a:xfrm>
          <a:prstGeom prst="rect">
            <a:avLst/>
          </a:prstGeom>
          <a:noFill/>
        </p:spPr>
      </p:pic>
      <p:pic>
        <p:nvPicPr>
          <p:cNvPr id="17418" name="Picture 10" descr="http://img-fotki.yandex.ru/get/4904/134091466.f5/0_d4d6d_4740c1eb_S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142844" y="3000372"/>
            <a:ext cx="1176112" cy="642942"/>
          </a:xfrm>
          <a:prstGeom prst="rect">
            <a:avLst/>
          </a:prstGeom>
          <a:noFill/>
        </p:spPr>
      </p:pic>
      <p:pic>
        <p:nvPicPr>
          <p:cNvPr id="17420" name="Picture 12" descr="http://img-fotki.yandex.ru/get/9558/134091466.9a/0_c0378_bebb161_S"/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214282" y="4000504"/>
            <a:ext cx="1043121" cy="78581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051720" y="1988840"/>
            <a:ext cx="6643734" cy="4158125"/>
            <a:chOff x="1094099" y="1728100"/>
            <a:chExt cx="7165477" cy="47194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094099" y="1728100"/>
              <a:ext cx="7165477" cy="17815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Оксиды</a:t>
              </a:r>
              <a:endParaRPr lang="ru-RU" sz="96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8" y="5085184"/>
              <a:ext cx="5084703" cy="1362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Автор : </a:t>
              </a: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Зубкова Дарья Михайловна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Учитель химии высшей категории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2025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Тольятти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2500298" y="260648"/>
            <a:ext cx="60007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Самарской области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учреждение Самарской области «Школа-интернат № 5 для обучающихся с ограниченными возможностями здоровья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городского округа Тольятти»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357166"/>
            <a:ext cx="5442398" cy="857256"/>
          </a:xfrm>
        </p:spPr>
        <p:txBody>
          <a:bodyPr/>
          <a:lstStyle/>
          <a:p>
            <a:r>
              <a:rPr lang="ru-RU" sz="3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  </a:t>
            </a:r>
            <a:r>
              <a:rPr lang="ru-RU" sz="3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урока</a:t>
            </a:r>
            <a:endParaRPr lang="ru-RU" sz="3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1357298"/>
            <a:ext cx="70339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понятие об оксидах.</a:t>
            </a:r>
          </a:p>
          <a:p>
            <a:pPr marL="342900" indent="-342900" algn="just">
              <a:buAutoNum type="arabicPeriod"/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представление о номенклатуре оксидов.</a:t>
            </a:r>
          </a:p>
          <a:p>
            <a:pPr marL="342900" indent="-342900" algn="just">
              <a:buAutoNum type="arabicPeriod"/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Ознакомиться с важнейшими представителями класса оксидов. </a:t>
            </a:r>
          </a:p>
          <a:p>
            <a:pPr marL="342900" indent="-342900" algn="just"/>
            <a:endParaRPr lang="ru-RU" sz="3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07704" y="260648"/>
            <a:ext cx="6779096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FangSong" pitchFamily="49" charset="-122"/>
                <a:cs typeface="Times New Roman" pitchFamily="18" charset="0"/>
              </a:rPr>
              <a:t>Что такое оксиды?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475656" y="1600200"/>
            <a:ext cx="7488832" cy="4925144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   </a:t>
            </a:r>
            <a:r>
              <a:rPr kumimoji="0" lang="ru-RU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Оксиды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– это сложные вещества, состоящие </a:t>
            </a:r>
            <a:r>
              <a:rPr kumimoji="0" lang="ru-RU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из двух</a:t>
            </a:r>
            <a:r>
              <a:rPr kumimoji="0" lang="ru-RU" sz="4400" i="0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элементов, </a:t>
            </a:r>
            <a:r>
              <a:rPr kumimoji="0" lang="ru-RU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один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из которых  </a:t>
            </a:r>
            <a:r>
              <a:rPr kumimoji="0" lang="ru-RU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кислород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                     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2276036"/>
            <a:ext cx="1728192" cy="144016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48641" y="2234105"/>
            <a:ext cx="1728192" cy="144016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99564" y="2163776"/>
            <a:ext cx="2393544" cy="144016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20260" y="266179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«Оксид»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6633" y="2198682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название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элемента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род.падеже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564" y="2245223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валентность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(если она переменная)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0519" y="2713275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93814" y="2600242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267744" y="260648"/>
            <a:ext cx="619306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Названия оксидов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5656" y="141277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а) по международной номенклатуре: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4904" y="4725144"/>
            <a:ext cx="5831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б) тривиальные названия: </a:t>
            </a:r>
          </a:p>
          <a:p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СаO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– негашеная известь</a:t>
            </a:r>
          </a:p>
          <a:p>
            <a:r>
              <a:rPr lang="ru-RU" sz="3600" dirty="0" err="1" smtClean="0">
                <a:solidFill>
                  <a:srgbClr val="9BBB59">
                    <a:lumMod val="50000"/>
                  </a:srgbClr>
                </a:solidFill>
              </a:rPr>
              <a:t>Са</a:t>
            </a:r>
            <a:r>
              <a:rPr lang="ru-RU" sz="3600" dirty="0" smtClean="0">
                <a:solidFill>
                  <a:srgbClr val="9BBB59">
                    <a:lumMod val="50000"/>
                  </a:srgbClr>
                </a:solidFill>
              </a:rPr>
              <a:t>(OН)</a:t>
            </a:r>
            <a:r>
              <a:rPr lang="ru-RU" sz="2000" dirty="0" smtClean="0">
                <a:solidFill>
                  <a:srgbClr val="9BBB59">
                    <a:lumMod val="50000"/>
                  </a:srgbClr>
                </a:solidFill>
              </a:rPr>
              <a:t>2</a:t>
            </a:r>
            <a:r>
              <a:rPr lang="ru-RU" sz="36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ru-RU" sz="3600" dirty="0">
                <a:solidFill>
                  <a:srgbClr val="9BBB59">
                    <a:lumMod val="50000"/>
                  </a:srgbClr>
                </a:solidFill>
              </a:rPr>
              <a:t>– </a:t>
            </a:r>
            <a:r>
              <a:rPr lang="ru-RU" sz="3600" dirty="0" smtClean="0">
                <a:solidFill>
                  <a:srgbClr val="9BBB59">
                    <a:lumMod val="50000"/>
                  </a:srgbClr>
                </a:solidFill>
              </a:rPr>
              <a:t>гашеная </a:t>
            </a:r>
            <a:r>
              <a:rPr lang="ru-RU" sz="3600" dirty="0">
                <a:solidFill>
                  <a:srgbClr val="9BBB59">
                    <a:lumMod val="50000"/>
                  </a:srgbClr>
                </a:solidFill>
              </a:rPr>
              <a:t>известь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14546" y="260648"/>
            <a:ext cx="6215106" cy="145384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 задание: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noProof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Назови оксиды</a:t>
            </a:r>
            <a:endParaRPr kumimoji="0" lang="ru-RU" sz="4400" b="1" i="0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1772816"/>
            <a:ext cx="16561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SO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Al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CO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</a:rPr>
              <a:t>BaO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</a:rPr>
              <a:t>CaO</a:t>
            </a:r>
            <a:endParaRPr lang="ru-RU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</a:rPr>
              <a:t>CuO</a:t>
            </a:r>
            <a:endParaRPr lang="ru-RU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14546" y="260648"/>
            <a:ext cx="6215106" cy="810898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Ответ к заданию</a:t>
            </a:r>
            <a:r>
              <a:rPr kumimoji="0" lang="ru-RU" sz="4400" b="1" i="0" u="sng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b="1" i="0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1142985"/>
            <a:ext cx="7143800" cy="592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     оксид серы (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VI) 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оксид азота (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III) 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оксид алюминия 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   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оксид углерода (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IV)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оксид бария 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оксид кальция </a:t>
            </a:r>
            <a:endParaRPr lang="ru-RU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    оксид меди (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II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endParaRPr lang="ru-RU" sz="4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14480" y="332656"/>
            <a:ext cx="7286676" cy="1143000"/>
          </a:xfrm>
          <a:prstGeom prst="rect">
            <a:avLst/>
          </a:prstGeom>
        </p:spPr>
        <p:txBody>
          <a:bodyPr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Классификация оксидов</a:t>
            </a:r>
            <a:endParaRPr kumimoji="0" lang="ru-RU" sz="3600" b="1" i="0" u="sng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19672" y="1556792"/>
            <a:ext cx="1944216" cy="7200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noProof="0" dirty="0" smtClean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твердые</a:t>
            </a:r>
            <a:endParaRPr kumimoji="0" lang="ru-RU" sz="3600" b="1" i="0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79912" y="1556792"/>
            <a:ext cx="1944216" cy="7200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жидки</a:t>
            </a:r>
            <a:r>
              <a:rPr lang="ru-RU" sz="3600" b="1" noProof="0" dirty="0" smtClean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е</a:t>
            </a:r>
            <a:endParaRPr kumimoji="0" lang="ru-RU" sz="3600" b="1" i="0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868144" y="1556792"/>
            <a:ext cx="3024336" cy="7200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газообразные</a:t>
            </a:r>
            <a:endParaRPr kumimoji="0" lang="ru-RU" sz="3600" b="1" i="0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036" name="AutoShape 12" descr="https://calcium-carbonate.ir/wp-content/uploads/2021/07/calcium-oxid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Picture 14" descr="https://www.umeks.ru/upload/iblock/675/675aef242b5d77cf87c901f39a8312d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76872"/>
            <a:ext cx="1275373" cy="1228693"/>
          </a:xfrm>
          <a:prstGeom prst="rect">
            <a:avLst/>
          </a:prstGeom>
          <a:noFill/>
        </p:spPr>
      </p:pic>
      <p:pic>
        <p:nvPicPr>
          <p:cNvPr id="1040" name="Picture 16" descr="https://files.ub.ua/goods/goods-photos/1031/141210_16180348118682.jpg"/>
          <p:cNvPicPr>
            <a:picLocks noChangeAspect="1" noChangeArrowheads="1"/>
          </p:cNvPicPr>
          <p:nvPr/>
        </p:nvPicPr>
        <p:blipFill>
          <a:blip r:embed="rId4" cstate="print"/>
          <a:srcRect l="7728" t="15455" r="7268" b="14996"/>
          <a:stretch>
            <a:fillRect/>
          </a:stretch>
        </p:blipFill>
        <p:spPr bwMode="auto">
          <a:xfrm>
            <a:off x="1835696" y="4437112"/>
            <a:ext cx="1296144" cy="122413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051720" y="36450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</a:rPr>
              <a:t>СаО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9712" y="58772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u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42" name="Picture 18" descr="https://i.mycdn.me/i?r=AEHujHvw2RjEbemUCNEorZbxYpb_p_9AcN2FmGik64Krke2wb65DiJkOOJm0AWsXCX57Zi9s0CiBOSDmbngC-I-k&amp;amp;fn=external_8"/>
          <p:cNvPicPr>
            <a:picLocks noChangeAspect="1" noChangeArrowheads="1"/>
          </p:cNvPicPr>
          <p:nvPr/>
        </p:nvPicPr>
        <p:blipFill>
          <a:blip r:embed="rId5" cstate="print"/>
          <a:srcRect l="31500" t="14700" r="13376" b="9701"/>
          <a:stretch>
            <a:fillRect/>
          </a:stretch>
        </p:blipFill>
        <p:spPr bwMode="auto">
          <a:xfrm>
            <a:off x="4139952" y="3429000"/>
            <a:ext cx="1260140" cy="1224136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4427984" y="479715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44" name="Picture 20" descr="https://media.metrolatam.com/2018/02/20/co2emissionsmain550x318-1200x800.jpg"/>
          <p:cNvPicPr>
            <a:picLocks noChangeAspect="1" noChangeArrowheads="1"/>
          </p:cNvPicPr>
          <p:nvPr/>
        </p:nvPicPr>
        <p:blipFill>
          <a:blip r:embed="rId6" cstate="print"/>
          <a:srcRect l="31373"/>
          <a:stretch>
            <a:fillRect/>
          </a:stretch>
        </p:blipFill>
        <p:spPr bwMode="auto">
          <a:xfrm>
            <a:off x="6732240" y="2276872"/>
            <a:ext cx="1260141" cy="1224136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020272" y="364502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46" name="Picture 22" descr="https://myslide.ru/documents_3/cadd2fbfa1282cc4817fd4c687dcbaf2/img4.jpg"/>
          <p:cNvPicPr>
            <a:picLocks noChangeAspect="1" noChangeArrowheads="1"/>
          </p:cNvPicPr>
          <p:nvPr/>
        </p:nvPicPr>
        <p:blipFill>
          <a:blip r:embed="rId7" cstate="print"/>
          <a:srcRect l="59534" t="46619" r="9281" b="13061"/>
          <a:stretch>
            <a:fillRect/>
          </a:stretch>
        </p:blipFill>
        <p:spPr bwMode="auto">
          <a:xfrm>
            <a:off x="6732240" y="4437112"/>
            <a:ext cx="1262390" cy="1224136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020272" y="587727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1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204</Words>
  <Application>Microsoft Office PowerPoint</Application>
  <PresentationFormat>Экран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Слайд 1</vt:lpstr>
      <vt:lpstr>Цель   урока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dcterms:created xsi:type="dcterms:W3CDTF">2014-07-17T09:13:13Z</dcterms:created>
  <dcterms:modified xsi:type="dcterms:W3CDTF">2025-04-03T09:53:20Z</dcterms:modified>
</cp:coreProperties>
</file>